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AC Signal</a:t>
            </a:r>
            <a:endParaRPr lang="ar-EG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Dr. Michael </a:t>
            </a:r>
            <a:r>
              <a:rPr lang="en-US" sz="3200" b="1" dirty="0" err="1" smtClean="0"/>
              <a:t>Nasief</a:t>
            </a:r>
            <a:endParaRPr lang="ar-EG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41" y="1600200"/>
            <a:ext cx="733165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62250"/>
            <a:ext cx="8153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Signal Generators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signal generator </a:t>
            </a:r>
            <a:r>
              <a:rPr lang="en-US" dirty="0" smtClean="0"/>
              <a:t>is an instrument that  electronically </a:t>
            </a:r>
            <a:r>
              <a:rPr lang="en-US" dirty="0" smtClean="0">
                <a:solidFill>
                  <a:srgbClr val="FF0000"/>
                </a:solidFill>
              </a:rPr>
              <a:t>produces sine waves </a:t>
            </a:r>
            <a:r>
              <a:rPr lang="en-US" dirty="0" smtClean="0"/>
              <a:t>for use in testing or controlling electronic circuits and systems. There are a variety of signal generators, ranging from special-purpose instruments that produce only one type of waveform in a limited frequency range, to programmable instruments that produce a wide range of frequencies and a variety of waveforms. All signal generators </a:t>
            </a:r>
            <a:r>
              <a:rPr lang="en-US" dirty="0" smtClean="0">
                <a:solidFill>
                  <a:srgbClr val="FF0000"/>
                </a:solidFill>
              </a:rPr>
              <a:t>consist basically of an </a:t>
            </a:r>
            <a:r>
              <a:rPr lang="en-US" b="1" dirty="0" smtClean="0">
                <a:solidFill>
                  <a:srgbClr val="FF0000"/>
                </a:solidFill>
              </a:rPr>
              <a:t>oscillator</a:t>
            </a:r>
            <a:r>
              <a:rPr lang="en-US" b="1" dirty="0" smtClean="0"/>
              <a:t>, </a:t>
            </a:r>
            <a:r>
              <a:rPr lang="en-US" dirty="0" smtClean="0"/>
              <a:t>which is an electronic circuit that produces repetitive waves. </a:t>
            </a:r>
            <a:r>
              <a:rPr lang="en-US" dirty="0" smtClean="0">
                <a:solidFill>
                  <a:srgbClr val="FF0000"/>
                </a:solidFill>
              </a:rPr>
              <a:t>All generators Have controls for adjusting the amplitude and frequency.</a:t>
            </a:r>
            <a:endParaRPr lang="ar-E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153400" cy="1508760"/>
          </a:xfrm>
        </p:spPr>
        <p:txBody>
          <a:bodyPr>
            <a:normAutofit fontScale="90000"/>
          </a:bodyPr>
          <a:lstStyle/>
          <a:p>
            <a:pPr rtl="0"/>
            <a:r>
              <a:rPr lang="en-US" i="1" dirty="0" smtClean="0"/>
              <a:t>Function Generators and </a:t>
            </a:r>
            <a:r>
              <a:rPr lang="ar-EG" i="1" dirty="0" smtClean="0"/>
              <a:t>  </a:t>
            </a:r>
            <a:r>
              <a:rPr lang="en-US" i="1" dirty="0" smtClean="0"/>
              <a:t>Arbitrary Waveform Generators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</a:t>
            </a:r>
            <a:r>
              <a:rPr lang="en-US" b="1" dirty="0" smtClean="0"/>
              <a:t>function generator is</a:t>
            </a:r>
          </a:p>
          <a:p>
            <a:pPr algn="just" rtl="0">
              <a:buNone/>
            </a:pPr>
            <a:r>
              <a:rPr lang="en-US" dirty="0" smtClean="0"/>
              <a:t>an instrument that produces more than one type of waveform. It provides pulse  waveforms as well as sine waves and triangular waves.</a:t>
            </a:r>
            <a:endParaRPr lang="ar-EG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191000"/>
            <a:ext cx="4419600" cy="232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arbitrary waveform generator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An arbitrary waveform generator can be used to generate standard signals like sine waves, triangular waves, and pulses as well as signals with various shapes and  characteristics. </a:t>
            </a:r>
            <a:r>
              <a:rPr lang="en-US" dirty="0" smtClean="0">
                <a:solidFill>
                  <a:srgbClr val="FF0000"/>
                </a:solidFill>
              </a:rPr>
              <a:t>Waveforms can be defined by mathematical or graphical input (special Case)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67200"/>
            <a:ext cx="3352800" cy="20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pPr algn="l" rtl="0"/>
            <a:r>
              <a:rPr lang="en-US" dirty="0" smtClean="0"/>
              <a:t>Instantaneous values of voltage and current are symbolized by lowercase </a:t>
            </a:r>
            <a:r>
              <a:rPr lang="en-US" i="1" dirty="0" smtClean="0"/>
              <a:t>v and </a:t>
            </a:r>
            <a:r>
              <a:rPr lang="en-US" i="1" dirty="0" err="1" smtClean="0"/>
              <a:t>i</a:t>
            </a:r>
            <a:r>
              <a:rPr lang="en-US" i="1" dirty="0" smtClean="0"/>
              <a:t>, respectively.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ar-E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6934200" cy="31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</a:t>
            </a:r>
            <a:r>
              <a:rPr lang="en-US" b="1" dirty="0" smtClean="0"/>
              <a:t>peak value of a sine wave is the value of voltage (or current) at the positive or the negative </a:t>
            </a:r>
            <a:r>
              <a:rPr lang="en-US" dirty="0" smtClean="0"/>
              <a:t>maximum (peak) with respect to zero.</a:t>
            </a:r>
            <a:endParaRPr lang="ar-E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17088"/>
            <a:ext cx="4191000" cy="2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Peak-to-Peak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5145198" cy="29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0"/>
            <a:ext cx="211974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Sinusoidal Waveform</a:t>
            </a:r>
            <a:endParaRPr lang="ar-E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608" y="1447800"/>
            <a:ext cx="917960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The term </a:t>
            </a:r>
            <a:r>
              <a:rPr lang="en-US" i="1" dirty="0" err="1" smtClean="0"/>
              <a:t>rms</a:t>
            </a:r>
            <a:r>
              <a:rPr lang="en-US" i="1" dirty="0" smtClean="0"/>
              <a:t> stands for </a:t>
            </a:r>
            <a:r>
              <a:rPr lang="en-US" b="1" i="1" dirty="0" smtClean="0">
                <a:solidFill>
                  <a:srgbClr val="FF0000"/>
                </a:solidFill>
              </a:rPr>
              <a:t>root mean square</a:t>
            </a:r>
            <a:r>
              <a:rPr lang="en-US" i="1" dirty="0" smtClean="0"/>
              <a:t>. Most ac voltmeters display </a:t>
            </a:r>
            <a:r>
              <a:rPr lang="en-US" i="1" dirty="0" err="1" smtClean="0"/>
              <a:t>rms</a:t>
            </a:r>
            <a:r>
              <a:rPr lang="en-US" i="1" dirty="0" smtClean="0"/>
              <a:t> voltage. </a:t>
            </a:r>
            <a:r>
              <a:rPr lang="en-US" i="1" dirty="0" smtClean="0">
                <a:solidFill>
                  <a:srgbClr val="FF0000"/>
                </a:solidFill>
              </a:rPr>
              <a:t>The</a:t>
            </a:r>
          </a:p>
          <a:p>
            <a:pPr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220 V at your wall outlet is an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r>
              <a:rPr lang="en-US" dirty="0" smtClean="0">
                <a:solidFill>
                  <a:srgbClr val="FF0000"/>
                </a:solidFill>
              </a:rPr>
              <a:t> value</a:t>
            </a:r>
            <a:r>
              <a:rPr lang="en-US" dirty="0" smtClean="0"/>
              <a:t>. The </a:t>
            </a:r>
            <a:r>
              <a:rPr lang="en-US" b="1" dirty="0" err="1" smtClean="0"/>
              <a:t>rms</a:t>
            </a:r>
            <a:r>
              <a:rPr lang="en-US" b="1" dirty="0" smtClean="0"/>
              <a:t> value, also referred to as the effective</a:t>
            </a:r>
          </a:p>
          <a:p>
            <a:pPr algn="just" rtl="0">
              <a:buNone/>
            </a:pPr>
            <a:r>
              <a:rPr lang="en-US" b="1" dirty="0" smtClean="0"/>
              <a:t>value,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RMS 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28" y="1600200"/>
            <a:ext cx="785047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Equations</a:t>
            </a:r>
            <a:endParaRPr lang="ar-EG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391401" cy="17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3119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05200"/>
            <a:ext cx="270891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572000"/>
            <a:ext cx="2828925" cy="187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average value of a sine wave taken over one complete cycle is always zero because the positive values (above the zero crossing) offset the negative values (below the zero crossing) are equal.</a:t>
            </a:r>
          </a:p>
          <a:p>
            <a:pPr algn="just" rtl="0"/>
            <a:r>
              <a:rPr lang="en-US" dirty="0" smtClean="0"/>
              <a:t>The average value is the total area under the half-cycle curve divided by the distance in radians of the curve along the horizontal axis.</a:t>
            </a:r>
            <a:endParaRPr lang="ar-EG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953000"/>
            <a:ext cx="4829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28" y="0"/>
            <a:ext cx="9157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ANGULAR MEASUREMENT OF A SINE WAVE</a:t>
            </a:r>
            <a:endParaRPr lang="ar-EG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90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38004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Wave Angles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6" y="1676400"/>
            <a:ext cx="78338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of a Sine Wave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</a:t>
            </a:r>
            <a:r>
              <a:rPr lang="en-US" b="1" dirty="0" smtClean="0"/>
              <a:t>phase of a sine wave is an angular measurement that specifies the position of that sine </a:t>
            </a:r>
            <a:r>
              <a:rPr lang="en-US" dirty="0" smtClean="0"/>
              <a:t>wave relative to a reference.</a:t>
            </a:r>
            <a:endParaRPr lang="ar-E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5910129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r="51524"/>
          <a:stretch>
            <a:fillRect/>
          </a:stretch>
        </p:blipFill>
        <p:spPr bwMode="auto">
          <a:xfrm>
            <a:off x="1676400" y="304800"/>
            <a:ext cx="423568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762"/>
          <a:stretch>
            <a:fillRect/>
          </a:stretch>
        </p:blipFill>
        <p:spPr bwMode="auto">
          <a:xfrm>
            <a:off x="1828800" y="3505200"/>
            <a:ext cx="4204072" cy="30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Generators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Rotating electrical machines (ac generators) </a:t>
            </a:r>
          </a:p>
          <a:p>
            <a:pPr algn="l" rtl="0"/>
            <a:r>
              <a:rPr lang="en-US" sz="3200" dirty="0" smtClean="0"/>
              <a:t>Electronic oscillator circuits</a:t>
            </a:r>
            <a:endParaRPr lang="ar-EG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962400"/>
            <a:ext cx="27778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3657600"/>
            <a:ext cx="40223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Polyphase</a:t>
            </a:r>
            <a:r>
              <a:rPr lang="en-US" dirty="0" smtClean="0"/>
              <a:t> Power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688429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Research on the effect of AC and DC on Human body</a:t>
            </a:r>
            <a:endParaRPr lang="ar-EG" sz="4400" dirty="0" smtClean="0"/>
          </a:p>
          <a:p>
            <a:pPr algn="ctr">
              <a:buNone/>
            </a:pPr>
            <a:r>
              <a:rPr lang="en-US" sz="4400" dirty="0" smtClean="0"/>
              <a:t>Only in no more than 3 papers.</a:t>
            </a:r>
          </a:p>
          <a:p>
            <a:pPr algn="ctr">
              <a:buNone/>
            </a:pPr>
            <a:r>
              <a:rPr lang="en-US" sz="4400" dirty="0" smtClean="0"/>
              <a:t>Next </a:t>
            </a:r>
            <a:r>
              <a:rPr lang="en-US" sz="4400" dirty="0" smtClean="0"/>
              <a:t>week only</a:t>
            </a:r>
            <a:endParaRPr lang="ar-EG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of a Sine Wave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alternates between positive and negative values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19" y="2590800"/>
            <a:ext cx="68063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62484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of a Sine Wave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The time required for a sine wave to complete one full cycle is called the period (T).</a:t>
            </a:r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2194291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00600"/>
            <a:ext cx="7086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772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1" y="4628356"/>
            <a:ext cx="7848600" cy="16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7" y="1447800"/>
            <a:ext cx="81252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5" y="533400"/>
            <a:ext cx="81976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a Sine Wave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Frequency (f ) is the number of cycles that a sine wave completes in one second.</a:t>
            </a:r>
          </a:p>
          <a:p>
            <a:pPr algn="l"/>
            <a:endParaRPr lang="ar-E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908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08" y="2776538"/>
            <a:ext cx="546359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</TotalTime>
  <Words>487</Words>
  <Application>Microsoft Office PowerPoint</Application>
  <PresentationFormat>On-screen Show (4:3)</PresentationFormat>
  <Paragraphs>56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AC Signal</vt:lpstr>
      <vt:lpstr>Sinusoidal Waveform</vt:lpstr>
      <vt:lpstr>Signal Generators</vt:lpstr>
      <vt:lpstr>Polarity of a Sine Wave</vt:lpstr>
      <vt:lpstr>Period of a Sine Wave</vt:lpstr>
      <vt:lpstr>Example </vt:lpstr>
      <vt:lpstr>Example</vt:lpstr>
      <vt:lpstr>Slide 8</vt:lpstr>
      <vt:lpstr>Frequency of a Sine Wave</vt:lpstr>
      <vt:lpstr>Example</vt:lpstr>
      <vt:lpstr>Slide 11</vt:lpstr>
      <vt:lpstr>Slide 12</vt:lpstr>
      <vt:lpstr>Electronic Signal Generators</vt:lpstr>
      <vt:lpstr>Function Generators and   Arbitrary Waveform Generators </vt:lpstr>
      <vt:lpstr>An arbitrary waveform generator</vt:lpstr>
      <vt:lpstr>Slide 16</vt:lpstr>
      <vt:lpstr>Instantaneous Value</vt:lpstr>
      <vt:lpstr>Peak Value</vt:lpstr>
      <vt:lpstr>Peak-to-Peak Value</vt:lpstr>
      <vt:lpstr>RMS Value</vt:lpstr>
      <vt:lpstr>Why RMS ?</vt:lpstr>
      <vt:lpstr>RMS Equations</vt:lpstr>
      <vt:lpstr>Average Value</vt:lpstr>
      <vt:lpstr>Slide 24</vt:lpstr>
      <vt:lpstr>ANGULAR MEASUREMENT OF A SINE WAVE</vt:lpstr>
      <vt:lpstr>Slide 26</vt:lpstr>
      <vt:lpstr>Sine Wave Angles</vt:lpstr>
      <vt:lpstr>Phase of a Sine Wave</vt:lpstr>
      <vt:lpstr>Slide 29</vt:lpstr>
      <vt:lpstr>Slide 30</vt:lpstr>
      <vt:lpstr>Polyphase Power</vt:lpstr>
      <vt:lpstr>Assignment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Signal</dc:title>
  <dc:creator>Michael Nassef</dc:creator>
  <cp:lastModifiedBy>m.nassef</cp:lastModifiedBy>
  <cp:revision>38</cp:revision>
  <dcterms:created xsi:type="dcterms:W3CDTF">2006-08-16T00:00:00Z</dcterms:created>
  <dcterms:modified xsi:type="dcterms:W3CDTF">2015-11-17T08:42:31Z</dcterms:modified>
</cp:coreProperties>
</file>